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handoutMasterIdLst>
    <p:handoutMasterId r:id="rId44"/>
  </p:handoutMasterIdLst>
  <p:sldIdLst>
    <p:sldId id="266" r:id="rId2"/>
    <p:sldId id="267" r:id="rId3"/>
    <p:sldId id="340" r:id="rId4"/>
    <p:sldId id="343" r:id="rId5"/>
    <p:sldId id="386" r:id="rId6"/>
    <p:sldId id="387" r:id="rId7"/>
    <p:sldId id="341" r:id="rId8"/>
    <p:sldId id="350" r:id="rId9"/>
    <p:sldId id="396" r:id="rId10"/>
    <p:sldId id="369" r:id="rId11"/>
    <p:sldId id="370" r:id="rId12"/>
    <p:sldId id="349" r:id="rId13"/>
    <p:sldId id="346" r:id="rId14"/>
    <p:sldId id="351" r:id="rId15"/>
    <p:sldId id="353" r:id="rId16"/>
    <p:sldId id="388" r:id="rId17"/>
    <p:sldId id="392" r:id="rId18"/>
    <p:sldId id="389" r:id="rId19"/>
    <p:sldId id="390" r:id="rId20"/>
    <p:sldId id="391" r:id="rId21"/>
    <p:sldId id="355" r:id="rId22"/>
    <p:sldId id="381" r:id="rId23"/>
    <p:sldId id="342" r:id="rId24"/>
    <p:sldId id="359" r:id="rId25"/>
    <p:sldId id="357" r:id="rId26"/>
    <p:sldId id="363" r:id="rId27"/>
    <p:sldId id="384" r:id="rId28"/>
    <p:sldId id="364" r:id="rId29"/>
    <p:sldId id="375" r:id="rId30"/>
    <p:sldId id="395" r:id="rId31"/>
    <p:sldId id="378" r:id="rId32"/>
    <p:sldId id="365" r:id="rId33"/>
    <p:sldId id="376" r:id="rId34"/>
    <p:sldId id="379" r:id="rId35"/>
    <p:sldId id="397" r:id="rId36"/>
    <p:sldId id="393" r:id="rId37"/>
    <p:sldId id="394" r:id="rId38"/>
    <p:sldId id="398" r:id="rId39"/>
    <p:sldId id="399" r:id="rId40"/>
    <p:sldId id="400" r:id="rId41"/>
    <p:sldId id="385" r:id="rId42"/>
  </p:sldIdLst>
  <p:sldSz cx="12192000" cy="6858000"/>
  <p:notesSz cx="6797675" cy="9926638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ELEN Daan" initials="ND" lastIdx="0" clrIdx="0">
    <p:extLst>
      <p:ext uri="{19B8F6BF-5375-455C-9EA6-DF929625EA0E}">
        <p15:presenceInfo xmlns:p15="http://schemas.microsoft.com/office/powerpoint/2012/main" userId="S-1-5-21-839522115-823518204-682003330-2394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81" autoAdjust="0"/>
    <p:restoredTop sz="64720" autoAdjust="0"/>
  </p:normalViewPr>
  <p:slideViewPr>
    <p:cSldViewPr snapToGrid="0">
      <p:cViewPr varScale="1">
        <p:scale>
          <a:sx n="72" d="100"/>
          <a:sy n="72" d="100"/>
        </p:scale>
        <p:origin x="130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0614FA-99C5-48ED-BDEC-3DE5F76C7BAB}" type="datetimeFigureOut">
              <a:rPr lang="nl-BE" smtClean="0"/>
              <a:t>21/11/2019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6127D-BA6E-4B17-8BD4-5F8CB4EE51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043487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C987E3-4F51-44DE-93A5-C4B808DA2136}" type="datetimeFigureOut">
              <a:rPr lang="nl-BE" smtClean="0"/>
              <a:t>21/11/2019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6CFE18-54A1-41AB-AB6C-19D2868C2ED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051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83419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nl-BE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275622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baseline="0" dirty="0" smtClean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777801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sz="1200" b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243824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582624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62903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932002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baseline="0" dirty="0" smtClean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619038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baseline="0" dirty="0" smtClean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453352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baseline="0" dirty="0" smtClean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10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130353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baseline="0" dirty="0" smtClean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11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919856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baseline="0" dirty="0" smtClean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12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30268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baseline="0" dirty="0" smtClean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13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598808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baseline="0" dirty="0" smtClean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14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244533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15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517143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nl-BE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nl-BE" baseline="0" dirty="0" smtClean="0"/>
          </a:p>
          <a:p>
            <a:endParaRPr lang="nl-BE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nl-BE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nl-BE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16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40151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b="0" baseline="0" dirty="0" smtClean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596207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18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24711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baseline="0" dirty="0" smtClean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19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365624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baseline="0" dirty="0" smtClean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20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957154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baseline="0" dirty="0" smtClean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21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160964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sz="1200" b="1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22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647345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23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2387385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baseline="0" dirty="0" smtClean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24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2540445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baseline="0" dirty="0" smtClean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25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8579148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26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8140322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b="1" baseline="0" dirty="0" smtClean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27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3872003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baseline="0" dirty="0" smtClean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28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504892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29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4445483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30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1883346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31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3909239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32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1682457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33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1639848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34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159312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35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4270659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lvl="0" indent="-285750">
              <a:buFont typeface="Arial" panose="020B0604020202020204" pitchFamily="34" charset="0"/>
              <a:buChar char="•"/>
            </a:pPr>
            <a:endParaRPr lang="nl-BE" sz="2400" b="1" dirty="0" smtClean="0"/>
          </a:p>
          <a:p>
            <a:endParaRPr lang="nl-BE" dirty="0" smtClean="0"/>
          </a:p>
          <a:p>
            <a:endParaRPr lang="nl-BE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36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0674056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37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6476106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38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3989770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39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0691521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40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1636115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CFE18-54A1-41AB-AB6C-19D2868C2ED5}" type="slidenum">
              <a:rPr lang="nl-BE" smtClean="0"/>
              <a:t>41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592185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nl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nl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CFFCB-FE42-41ED-BE9E-AFBD1B7FBA7D}" type="datetimeFigureOut">
              <a:rPr lang="nl-BE" smtClean="0"/>
              <a:t>21/11/2019</a:t>
            </a:fld>
            <a:endParaRPr lang="nl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21453-B8D2-4C38-ADBC-2CFC3B8D502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53697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nl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nl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CFFCB-FE42-41ED-BE9E-AFBD1B7FBA7D}" type="datetimeFigureOut">
              <a:rPr lang="nl-BE" smtClean="0"/>
              <a:t>21/11/2019</a:t>
            </a:fld>
            <a:endParaRPr lang="nl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21453-B8D2-4C38-ADBC-2CFC3B8D502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83469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nl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CFFCB-FE42-41ED-BE9E-AFBD1B7FBA7D}" type="datetimeFigureOut">
              <a:rPr lang="nl-BE" smtClean="0"/>
              <a:t>21/11/2019</a:t>
            </a:fld>
            <a:endParaRPr lang="nl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21453-B8D2-4C38-ADBC-2CFC3B8D502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57888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nl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nl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nl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CFFCB-FE42-41ED-BE9E-AFBD1B7FBA7D}" type="datetimeFigureOut">
              <a:rPr lang="nl-BE" smtClean="0"/>
              <a:t>21/11/2019</a:t>
            </a:fld>
            <a:endParaRPr lang="nl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21453-B8D2-4C38-ADBC-2CFC3B8D502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03214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nl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nl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nl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CFFCB-FE42-41ED-BE9E-AFBD1B7FBA7D}" type="datetimeFigureOut">
              <a:rPr lang="nl-BE" smtClean="0"/>
              <a:t>21/11/2019</a:t>
            </a:fld>
            <a:endParaRPr lang="nl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21453-B8D2-4C38-ADBC-2CFC3B8D502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221880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nl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CFFCB-FE42-41ED-BE9E-AFBD1B7FBA7D}" type="datetimeFigureOut">
              <a:rPr lang="nl-BE" smtClean="0"/>
              <a:t>21/11/2019</a:t>
            </a:fld>
            <a:endParaRPr lang="nl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21453-B8D2-4C38-ADBC-2CFC3B8D502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10694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CFFCB-FE42-41ED-BE9E-AFBD1B7FBA7D}" type="datetimeFigureOut">
              <a:rPr lang="nl-BE" smtClean="0"/>
              <a:t>21/11/2019</a:t>
            </a:fld>
            <a:endParaRPr lang="nl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21453-B8D2-4C38-ADBC-2CFC3B8D502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0263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nl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nl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CFFCB-FE42-41ED-BE9E-AFBD1B7FBA7D}" type="datetimeFigureOut">
              <a:rPr lang="nl-BE" smtClean="0"/>
              <a:t>21/11/2019</a:t>
            </a:fld>
            <a:endParaRPr lang="nl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21453-B8D2-4C38-ADBC-2CFC3B8D502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27057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nl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CFFCB-FE42-41ED-BE9E-AFBD1B7FBA7D}" type="datetimeFigureOut">
              <a:rPr lang="nl-BE" smtClean="0"/>
              <a:t>21/11/2019</a:t>
            </a:fld>
            <a:endParaRPr lang="nl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21453-B8D2-4C38-ADBC-2CFC3B8D502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62507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nl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nl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CFFCB-FE42-41ED-BE9E-AFBD1B7FBA7D}" type="datetimeFigureOut">
              <a:rPr lang="nl-BE" smtClean="0"/>
              <a:t>21/11/2019</a:t>
            </a:fld>
            <a:endParaRPr lang="nl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21453-B8D2-4C38-ADBC-2CFC3B8D502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44651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nl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nl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CFFCB-FE42-41ED-BE9E-AFBD1B7FBA7D}" type="datetimeFigureOut">
              <a:rPr lang="nl-BE" smtClean="0"/>
              <a:t>21/11/2019</a:t>
            </a:fld>
            <a:endParaRPr lang="nl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21453-B8D2-4C38-ADBC-2CFC3B8D502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81160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nl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nl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FCFFCB-FE42-41ED-BE9E-AFBD1B7FBA7D}" type="datetimeFigureOut">
              <a:rPr lang="nl-BE" smtClean="0"/>
              <a:t>21/11/2019</a:t>
            </a:fld>
            <a:endParaRPr lang="nl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21453-B8D2-4C38-ADBC-2CFC3B8D502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46438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4.jpe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721567" y="2272959"/>
            <a:ext cx="1040363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nl-BE" sz="5400" dirty="0" err="1" smtClean="0"/>
              <a:t>sociaal-economische</a:t>
            </a:r>
            <a:r>
              <a:rPr lang="nl-BE" sz="5400" dirty="0" smtClean="0"/>
              <a:t> barometer</a:t>
            </a:r>
          </a:p>
          <a:p>
            <a:pPr algn="ctr"/>
            <a:r>
              <a:rPr lang="nl-BE" sz="5400" dirty="0" smtClean="0">
                <a:solidFill>
                  <a:srgbClr val="FF0000"/>
                </a:solidFill>
              </a:rPr>
              <a:t>meer kwaliteit en zekerheid</a:t>
            </a: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51" y="102637"/>
            <a:ext cx="1950098" cy="1166159"/>
          </a:xfrm>
          <a:prstGeom prst="rect">
            <a:avLst/>
          </a:prstGeom>
        </p:spPr>
      </p:pic>
      <p:pic>
        <p:nvPicPr>
          <p:cNvPr id="2" name="Afbeelding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08000" y="1228072"/>
            <a:ext cx="1685925" cy="1247775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 rotWithShape="1">
          <a:blip r:embed="rId5"/>
          <a:srcRect t="18750" b="11101"/>
          <a:stretch/>
        </p:blipFill>
        <p:spPr>
          <a:xfrm>
            <a:off x="2980157" y="4012997"/>
            <a:ext cx="6315075" cy="134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362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968828" y="1770063"/>
            <a:ext cx="1040363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l-BE" sz="2400" dirty="0" smtClean="0"/>
              <a:t>Objectieve </a:t>
            </a:r>
            <a:r>
              <a:rPr lang="nl-BE" sz="2400" dirty="0"/>
              <a:t>cijfers van nationaal en internationaal gerenommeerde </a:t>
            </a:r>
            <a:r>
              <a:rPr lang="nl-BE" sz="2400" dirty="0" smtClean="0"/>
              <a:t>instellingen</a:t>
            </a:r>
            <a:br>
              <a:rPr lang="nl-BE" sz="2400" dirty="0" smtClean="0"/>
            </a:br>
            <a:endParaRPr lang="nl-BE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BE" sz="2400" dirty="0" smtClean="0"/>
              <a:t>Stand </a:t>
            </a:r>
            <a:r>
              <a:rPr lang="nl-BE" sz="2400" dirty="0"/>
              <a:t>van het </a:t>
            </a:r>
            <a:r>
              <a:rPr lang="nl-BE" sz="2400" dirty="0" smtClean="0"/>
              <a:t>land, economische </a:t>
            </a:r>
            <a:r>
              <a:rPr lang="nl-BE" sz="2400" dirty="0"/>
              <a:t>en sociale </a:t>
            </a:r>
            <a:r>
              <a:rPr lang="nl-BE" sz="2400" dirty="0" smtClean="0"/>
              <a:t>prestaties </a:t>
            </a:r>
            <a:br>
              <a:rPr lang="nl-BE" sz="2400" dirty="0" smtClean="0"/>
            </a:br>
            <a:r>
              <a:rPr lang="nl-BE" sz="2400" dirty="0" smtClean="0"/>
              <a:t>én de </a:t>
            </a:r>
            <a:r>
              <a:rPr lang="nl-BE" sz="2400" dirty="0"/>
              <a:t>levenskwaliteit van de </a:t>
            </a:r>
            <a:r>
              <a:rPr lang="nl-BE" sz="2400" dirty="0" smtClean="0"/>
              <a:t>mensen </a:t>
            </a:r>
            <a:br>
              <a:rPr lang="nl-BE" sz="2400" dirty="0" smtClean="0"/>
            </a:br>
            <a:endParaRPr lang="nl-BE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BE" sz="2400" dirty="0" smtClean="0"/>
              <a:t>Realiteit </a:t>
            </a:r>
            <a:r>
              <a:rPr lang="nl-BE" sz="2400" dirty="0"/>
              <a:t>achter de economische indicatoren</a:t>
            </a:r>
            <a:r>
              <a:rPr lang="nl-BE" sz="2400" dirty="0" smtClean="0"/>
              <a:t/>
            </a:r>
            <a:br>
              <a:rPr lang="nl-BE" sz="2400" dirty="0" smtClean="0"/>
            </a:br>
            <a:endParaRPr lang="nl-BE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BE" sz="2400" dirty="0"/>
              <a:t>Thema’s: koopkracht, lonen en productiviteit; ongelijkheid; </a:t>
            </a:r>
            <a:br>
              <a:rPr lang="nl-BE" sz="2400" dirty="0"/>
            </a:br>
            <a:r>
              <a:rPr lang="nl-BE" sz="2400" dirty="0"/>
              <a:t>economie en welvaart; arbeidskwaliteit; welzijn en sociale bescherming; duurzaam </a:t>
            </a:r>
            <a:r>
              <a:rPr lang="nl-BE" sz="2400" dirty="0" smtClean="0"/>
              <a:t>samen</a:t>
            </a:r>
            <a:br>
              <a:rPr lang="nl-BE" sz="2400" dirty="0" smtClean="0"/>
            </a:br>
            <a:endParaRPr lang="nl-BE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BE" sz="2400" dirty="0" smtClean="0"/>
              <a:t>Samen vooruit voor meer kwaliteit en zekerheid: niemand blijft achter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BE" sz="2400" dirty="0"/>
          </a:p>
          <a:p>
            <a:pPr algn="ctr"/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Rectangle 3"/>
          <p:cNvSpPr/>
          <p:nvPr/>
        </p:nvSpPr>
        <p:spPr>
          <a:xfrm>
            <a:off x="3587900" y="414211"/>
            <a:ext cx="79679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 smtClean="0">
                <a:solidFill>
                  <a:srgbClr val="FF0000"/>
                </a:solidFill>
              </a:rPr>
              <a:t>ABVV-</a:t>
            </a:r>
            <a:r>
              <a:rPr lang="fr-BE" sz="3200" dirty="0" err="1" smtClean="0">
                <a:solidFill>
                  <a:srgbClr val="FF0000"/>
                </a:solidFill>
              </a:rPr>
              <a:t>barometer</a:t>
            </a:r>
            <a:r>
              <a:rPr lang="fr-BE" sz="3200" dirty="0" smtClean="0">
                <a:solidFill>
                  <a:srgbClr val="FF0000"/>
                </a:solidFill>
              </a:rPr>
              <a:t>: </a:t>
            </a:r>
            <a:r>
              <a:rPr lang="fr-BE" sz="3200" dirty="0" err="1" smtClean="0">
                <a:solidFill>
                  <a:srgbClr val="FF0000"/>
                </a:solidFill>
              </a:rPr>
              <a:t>wat</a:t>
            </a:r>
            <a:r>
              <a:rPr lang="fr-BE" sz="3200" dirty="0" smtClean="0">
                <a:solidFill>
                  <a:srgbClr val="FF0000"/>
                </a:solidFill>
              </a:rPr>
              <a:t>?</a:t>
            </a:r>
            <a:r>
              <a:rPr lang="fr-BE" sz="32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73179" y="2446537"/>
            <a:ext cx="1428995" cy="11488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91119" y="3274344"/>
            <a:ext cx="1222110" cy="96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255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716901" y="2777769"/>
            <a:ext cx="10403633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buFont typeface="+mj-lt"/>
              <a:buAutoNum type="arabicPeriod"/>
            </a:pPr>
            <a:r>
              <a:rPr lang="nl-BE" sz="6000" dirty="0" smtClean="0"/>
              <a:t> Context</a:t>
            </a:r>
            <a:r>
              <a:rPr lang="nl-BE" sz="5400" dirty="0" smtClean="0"/>
              <a:t/>
            </a:r>
            <a:br>
              <a:rPr lang="nl-BE" sz="5400" dirty="0" smtClean="0"/>
            </a:br>
            <a:endParaRPr lang="fr-BE" sz="5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Rectangle 3"/>
          <p:cNvSpPr/>
          <p:nvPr/>
        </p:nvSpPr>
        <p:spPr>
          <a:xfrm>
            <a:off x="3587900" y="414211"/>
            <a:ext cx="82192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endParaRPr lang="nl-BE" sz="4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4950" y="4272003"/>
            <a:ext cx="742950" cy="70485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9748" y="4024701"/>
            <a:ext cx="742950" cy="70485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4226" y="3601231"/>
            <a:ext cx="742950" cy="70485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7545" y="4321008"/>
            <a:ext cx="1285875" cy="120015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8224" y="1141688"/>
            <a:ext cx="1914525" cy="129540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91444" y="3170473"/>
            <a:ext cx="1533525" cy="2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408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1115008" y="1190457"/>
            <a:ext cx="10403633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sz="2800" dirty="0" smtClean="0"/>
              <a:t>Uittredende regering =&gt; erg povere resultaten</a:t>
            </a:r>
            <a:br>
              <a:rPr lang="nl-BE" sz="2800" dirty="0" smtClean="0"/>
            </a:br>
            <a:endParaRPr lang="nl-BE" sz="2800" dirty="0" smtClean="0"/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nl-BE" sz="2800" dirty="0" smtClean="0"/>
              <a:t>minder groei, weinig extra jobs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nl-BE" sz="2800" dirty="0"/>
              <a:t>v</a:t>
            </a:r>
            <a:r>
              <a:rPr lang="nl-BE" sz="2800" dirty="0" smtClean="0"/>
              <a:t>ooral geen kwalitatieve jobs, meer flexibiliteit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nl-BE" sz="2800" dirty="0" smtClean="0"/>
              <a:t>meer </a:t>
            </a:r>
            <a:r>
              <a:rPr lang="nl-BE" sz="2800" dirty="0"/>
              <a:t>onzekerheid, </a:t>
            </a:r>
            <a:r>
              <a:rPr lang="nl-BE" sz="2800" dirty="0" smtClean="0"/>
              <a:t>hogere facturen, verlies </a:t>
            </a:r>
            <a:r>
              <a:rPr lang="nl-BE" sz="2800" dirty="0"/>
              <a:t>aan </a:t>
            </a:r>
            <a:r>
              <a:rPr lang="nl-BE" sz="2800" dirty="0" smtClean="0"/>
              <a:t>koopkracht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nl-BE" sz="2800" dirty="0" smtClean="0"/>
              <a:t>mislukte </a:t>
            </a:r>
            <a:r>
              <a:rPr lang="nl-BE" sz="2800" dirty="0" err="1" smtClean="0"/>
              <a:t>taxshift</a:t>
            </a:r>
            <a:r>
              <a:rPr lang="nl-BE" sz="2800" dirty="0" smtClean="0"/>
              <a:t>, cadeaus aan bedrijven </a:t>
            </a:r>
            <a:br>
              <a:rPr lang="nl-BE" sz="2800" dirty="0" smtClean="0"/>
            </a:br>
            <a:r>
              <a:rPr lang="nl-BE" sz="2800" dirty="0" smtClean="0"/>
              <a:t>omgekeerde herverdeling van rijkdom naar de rijksten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nl-BE" sz="2800" dirty="0"/>
              <a:t>geen begrotingsevenwicht, </a:t>
            </a:r>
            <a:r>
              <a:rPr lang="nl-BE" sz="2800" dirty="0" smtClean="0"/>
              <a:t>tekort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nl-BE" sz="2800" dirty="0"/>
              <a:t>a</a:t>
            </a:r>
            <a:r>
              <a:rPr lang="nl-BE" sz="2800" dirty="0" smtClean="0"/>
              <a:t>fbouw van beschermende paraplu: koopkracht en sociale zekerheid</a:t>
            </a:r>
            <a:endParaRPr lang="nl-BE" sz="2800" dirty="0"/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Rectangle 3"/>
          <p:cNvSpPr/>
          <p:nvPr/>
        </p:nvSpPr>
        <p:spPr>
          <a:xfrm>
            <a:off x="3587900" y="414211"/>
            <a:ext cx="778456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 smtClean="0">
                <a:solidFill>
                  <a:srgbClr val="FF0000"/>
                </a:solidFill>
              </a:rPr>
              <a:t>1. </a:t>
            </a:r>
            <a:r>
              <a:rPr lang="fr-BE" sz="3200" dirty="0" err="1" smtClean="0">
                <a:solidFill>
                  <a:srgbClr val="FF0000"/>
                </a:solidFill>
              </a:rPr>
              <a:t>Context</a:t>
            </a:r>
            <a:r>
              <a:rPr lang="fr-BE" sz="3200" dirty="0" smtClean="0">
                <a:solidFill>
                  <a:srgbClr val="FF0000"/>
                </a:solidFill>
              </a:rPr>
              <a:t> </a:t>
            </a:r>
            <a:r>
              <a:rPr lang="fr-BE" sz="32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3652" y="5035817"/>
            <a:ext cx="742950" cy="70485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57497" y="5242521"/>
            <a:ext cx="742950" cy="70485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0447" y="5533962"/>
            <a:ext cx="742950" cy="70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422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201" y="1281318"/>
            <a:ext cx="10734260" cy="5406887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587900" y="414211"/>
            <a:ext cx="778456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 smtClean="0">
                <a:solidFill>
                  <a:srgbClr val="FF0000"/>
                </a:solidFill>
              </a:rPr>
              <a:t>1. </a:t>
            </a:r>
            <a:r>
              <a:rPr lang="fr-BE" sz="3200" dirty="0" err="1">
                <a:solidFill>
                  <a:srgbClr val="FF0000"/>
                </a:solidFill>
              </a:rPr>
              <a:t>C</a:t>
            </a:r>
            <a:r>
              <a:rPr lang="fr-BE" sz="3200" dirty="0" err="1" smtClean="0">
                <a:solidFill>
                  <a:srgbClr val="FF0000"/>
                </a:solidFill>
              </a:rPr>
              <a:t>ontext</a:t>
            </a:r>
            <a:r>
              <a:rPr lang="fr-BE" sz="3200" dirty="0" smtClean="0">
                <a:solidFill>
                  <a:srgbClr val="FF0000"/>
                </a:solidFill>
              </a:rPr>
              <a:t> </a:t>
            </a:r>
            <a:r>
              <a:rPr lang="fr-BE" sz="32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1758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587900" y="414211"/>
            <a:ext cx="778456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 smtClean="0">
                <a:solidFill>
                  <a:srgbClr val="FF0000"/>
                </a:solidFill>
              </a:rPr>
              <a:t>1. </a:t>
            </a:r>
            <a:r>
              <a:rPr lang="fr-BE" sz="3200" dirty="0" err="1">
                <a:solidFill>
                  <a:srgbClr val="FF0000"/>
                </a:solidFill>
              </a:rPr>
              <a:t>C</a:t>
            </a:r>
            <a:r>
              <a:rPr lang="fr-BE" sz="3200" dirty="0" err="1" smtClean="0">
                <a:solidFill>
                  <a:srgbClr val="FF0000"/>
                </a:solidFill>
              </a:rPr>
              <a:t>ontext</a:t>
            </a:r>
            <a:r>
              <a:rPr lang="fr-BE" sz="3200" dirty="0" smtClean="0">
                <a:solidFill>
                  <a:srgbClr val="FF0000"/>
                </a:solidFill>
              </a:rPr>
              <a:t> </a:t>
            </a:r>
            <a:r>
              <a:rPr lang="fr-BE" sz="32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095" y="1378226"/>
            <a:ext cx="10829366" cy="5064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7690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716901" y="2777769"/>
            <a:ext cx="109582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nl-BE" sz="4800" dirty="0" smtClean="0"/>
              <a:t>2. Ongelijkheid: koopkracht, lonen en werk</a:t>
            </a:r>
            <a:br>
              <a:rPr lang="nl-BE" sz="4800" dirty="0" smtClean="0"/>
            </a:br>
            <a:endParaRPr lang="fr-BE" sz="48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Rectangle 3"/>
          <p:cNvSpPr/>
          <p:nvPr/>
        </p:nvSpPr>
        <p:spPr>
          <a:xfrm>
            <a:off x="3587900" y="414211"/>
            <a:ext cx="82192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endParaRPr lang="nl-BE" sz="4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7639" y="1532616"/>
            <a:ext cx="1809750" cy="142875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8847" y="3944713"/>
            <a:ext cx="3098542" cy="134465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5795" y="4264613"/>
            <a:ext cx="742950" cy="70485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32650" y="3611755"/>
            <a:ext cx="742950" cy="70485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17270" y="3712227"/>
            <a:ext cx="742950" cy="70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699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1176376" y="1583762"/>
            <a:ext cx="104036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nl-BE" sz="2400" dirty="0" smtClean="0"/>
          </a:p>
          <a:p>
            <a:r>
              <a:rPr lang="nl-BE" sz="2400" dirty="0" smtClean="0"/>
              <a:t/>
            </a:r>
            <a:br>
              <a:rPr lang="nl-BE" sz="2400" dirty="0" smtClean="0"/>
            </a:b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2"/>
          <p:cNvSpPr/>
          <p:nvPr/>
        </p:nvSpPr>
        <p:spPr>
          <a:xfrm>
            <a:off x="968827" y="1122097"/>
            <a:ext cx="104036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BE" sz="2400" dirty="0"/>
              <a:t>Koopkracht op basis van lonen: continue </a:t>
            </a:r>
            <a:r>
              <a:rPr lang="nl-BE" sz="2400" dirty="0" smtClean="0"/>
              <a:t>neergang</a:t>
            </a: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PIJL-RECHTS 9"/>
          <p:cNvSpPr/>
          <p:nvPr/>
        </p:nvSpPr>
        <p:spPr>
          <a:xfrm rot="1157546">
            <a:off x="641332" y="4207311"/>
            <a:ext cx="1070089" cy="535901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11" name="Rectangle 3"/>
          <p:cNvSpPr/>
          <p:nvPr/>
        </p:nvSpPr>
        <p:spPr>
          <a:xfrm>
            <a:off x="3326296" y="414211"/>
            <a:ext cx="80461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 smtClean="0">
                <a:solidFill>
                  <a:srgbClr val="FF0000"/>
                </a:solidFill>
              </a:rPr>
              <a:t>2. </a:t>
            </a:r>
            <a:r>
              <a:rPr lang="fr-BE" sz="3200" dirty="0" err="1" smtClean="0">
                <a:solidFill>
                  <a:srgbClr val="FF0000"/>
                </a:solidFill>
              </a:rPr>
              <a:t>Ongelijkheid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4824" y="1583762"/>
            <a:ext cx="9228467" cy="4962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889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968828" y="1770063"/>
            <a:ext cx="104036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nl-BE" sz="2400" dirty="0" smtClean="0"/>
          </a:p>
          <a:p>
            <a:r>
              <a:rPr lang="nl-BE" sz="2400" dirty="0" smtClean="0"/>
              <a:t/>
            </a:r>
            <a:br>
              <a:rPr lang="nl-BE" sz="2400" dirty="0" smtClean="0"/>
            </a:b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2"/>
          <p:cNvSpPr/>
          <p:nvPr/>
        </p:nvSpPr>
        <p:spPr>
          <a:xfrm>
            <a:off x="968827" y="1308398"/>
            <a:ext cx="104036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BE" sz="2400" dirty="0"/>
              <a:t>Koopkracht op basis van lonen: </a:t>
            </a:r>
            <a:r>
              <a:rPr lang="nl-BE" sz="2400" dirty="0" smtClean="0"/>
              <a:t>behalve voor sommigen</a:t>
            </a: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11" name="Rectangle 3"/>
          <p:cNvSpPr/>
          <p:nvPr/>
        </p:nvSpPr>
        <p:spPr>
          <a:xfrm>
            <a:off x="3326296" y="414211"/>
            <a:ext cx="80461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 smtClean="0">
                <a:solidFill>
                  <a:srgbClr val="FF0000"/>
                </a:solidFill>
              </a:rPr>
              <a:t>2. </a:t>
            </a:r>
            <a:r>
              <a:rPr lang="fr-BE" sz="3200" dirty="0" err="1" smtClean="0">
                <a:solidFill>
                  <a:srgbClr val="FF0000"/>
                </a:solidFill>
              </a:rPr>
              <a:t>Ongelijkheid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008" y="2119927"/>
            <a:ext cx="9964561" cy="4150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81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968828" y="1770063"/>
            <a:ext cx="104036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nl-BE" sz="2400" dirty="0" smtClean="0"/>
          </a:p>
          <a:p>
            <a:r>
              <a:rPr lang="nl-BE" sz="2400" dirty="0" smtClean="0"/>
              <a:t/>
            </a:r>
            <a:br>
              <a:rPr lang="nl-BE" sz="2400" dirty="0" smtClean="0"/>
            </a:b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Rectangle 3"/>
          <p:cNvSpPr/>
          <p:nvPr/>
        </p:nvSpPr>
        <p:spPr>
          <a:xfrm>
            <a:off x="3326296" y="414211"/>
            <a:ext cx="80461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 smtClean="0">
                <a:solidFill>
                  <a:srgbClr val="FF0000"/>
                </a:solidFill>
              </a:rPr>
              <a:t>2. </a:t>
            </a:r>
            <a:r>
              <a:rPr lang="fr-BE" sz="3200" dirty="0" err="1" smtClean="0">
                <a:solidFill>
                  <a:srgbClr val="FF0000"/>
                </a:solidFill>
              </a:rPr>
              <a:t>Ongelijkheid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6436" y="1454424"/>
            <a:ext cx="10263982" cy="5105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227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968828" y="1770063"/>
            <a:ext cx="104036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nl-BE" sz="2400" dirty="0" smtClean="0"/>
          </a:p>
          <a:p>
            <a:r>
              <a:rPr lang="nl-BE" sz="2400" dirty="0" smtClean="0"/>
              <a:t/>
            </a:r>
            <a:br>
              <a:rPr lang="nl-BE" sz="2400" dirty="0" smtClean="0"/>
            </a:b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 rotWithShape="1">
          <a:blip r:embed="rId3"/>
          <a:srcRect t="4525" r="3175" b="1611"/>
          <a:stretch/>
        </p:blipFill>
        <p:spPr>
          <a:xfrm>
            <a:off x="874643" y="1385748"/>
            <a:ext cx="10658088" cy="5147573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11" name="Rectangle 3"/>
          <p:cNvSpPr/>
          <p:nvPr/>
        </p:nvSpPr>
        <p:spPr>
          <a:xfrm>
            <a:off x="3326296" y="414211"/>
            <a:ext cx="80461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 smtClean="0">
                <a:solidFill>
                  <a:srgbClr val="FF0000"/>
                </a:solidFill>
              </a:rPr>
              <a:t>2. </a:t>
            </a:r>
            <a:r>
              <a:rPr lang="fr-BE" sz="3200" dirty="0" err="1" smtClean="0">
                <a:solidFill>
                  <a:srgbClr val="FF0000"/>
                </a:solidFill>
              </a:rPr>
              <a:t>Ongelijkheid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9570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968828" y="1770063"/>
            <a:ext cx="104036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nl-BE" sz="2400" dirty="0" smtClean="0"/>
          </a:p>
          <a:p>
            <a:r>
              <a:rPr lang="nl-BE" sz="2400" dirty="0" smtClean="0"/>
              <a:t/>
            </a:r>
            <a:br>
              <a:rPr lang="nl-BE" sz="2400" dirty="0" smtClean="0"/>
            </a:b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1688" y="1232453"/>
            <a:ext cx="9279402" cy="5320811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10" name="Rectangle 3"/>
          <p:cNvSpPr/>
          <p:nvPr/>
        </p:nvSpPr>
        <p:spPr>
          <a:xfrm>
            <a:off x="3326296" y="414211"/>
            <a:ext cx="80461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 smtClean="0">
                <a:solidFill>
                  <a:srgbClr val="FF0000"/>
                </a:solidFill>
              </a:rPr>
              <a:t>2. </a:t>
            </a:r>
            <a:r>
              <a:rPr lang="fr-BE" sz="3200" dirty="0" err="1" smtClean="0">
                <a:solidFill>
                  <a:srgbClr val="FF0000"/>
                </a:solidFill>
              </a:rPr>
              <a:t>Ongelijkheid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048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968828" y="1770063"/>
            <a:ext cx="104036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nl-BE" sz="2400" dirty="0" smtClean="0"/>
          </a:p>
          <a:p>
            <a:r>
              <a:rPr lang="nl-BE" sz="2400" dirty="0" smtClean="0"/>
              <a:t/>
            </a:r>
            <a:br>
              <a:rPr lang="nl-BE" sz="2400" dirty="0" smtClean="0"/>
            </a:b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2"/>
          <p:cNvSpPr/>
          <p:nvPr/>
        </p:nvSpPr>
        <p:spPr>
          <a:xfrm>
            <a:off x="968827" y="1699698"/>
            <a:ext cx="104036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BE" sz="2400" dirty="0" smtClean="0"/>
              <a:t>Hoe komt dat? Cadeaus aan bedrijven</a:t>
            </a:r>
            <a:br>
              <a:rPr lang="nl-BE" sz="2400" dirty="0" smtClean="0"/>
            </a:b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9416" y="2107307"/>
            <a:ext cx="7810500" cy="1866900"/>
          </a:xfrm>
          <a:prstGeom prst="rect">
            <a:avLst/>
          </a:prstGeom>
        </p:spPr>
      </p:pic>
      <p:sp>
        <p:nvSpPr>
          <p:cNvPr id="10" name="Ovaal 9"/>
          <p:cNvSpPr/>
          <p:nvPr/>
        </p:nvSpPr>
        <p:spPr>
          <a:xfrm>
            <a:off x="8405714" y="2003758"/>
            <a:ext cx="1270132" cy="1614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6246" y="4026164"/>
            <a:ext cx="8229600" cy="1847850"/>
          </a:xfrm>
          <a:prstGeom prst="rect">
            <a:avLst/>
          </a:prstGeom>
        </p:spPr>
      </p:pic>
      <p:sp>
        <p:nvSpPr>
          <p:cNvPr id="11" name="Ovaal 10"/>
          <p:cNvSpPr/>
          <p:nvPr/>
        </p:nvSpPr>
        <p:spPr>
          <a:xfrm>
            <a:off x="8405714" y="4026164"/>
            <a:ext cx="1270132" cy="1614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12" name="Afbeelding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14" name="Rectangle 3"/>
          <p:cNvSpPr/>
          <p:nvPr/>
        </p:nvSpPr>
        <p:spPr>
          <a:xfrm>
            <a:off x="3326296" y="414211"/>
            <a:ext cx="80461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 smtClean="0">
                <a:solidFill>
                  <a:srgbClr val="FF0000"/>
                </a:solidFill>
              </a:rPr>
              <a:t>2. </a:t>
            </a:r>
            <a:r>
              <a:rPr lang="fr-BE" sz="3200" dirty="0" err="1" smtClean="0">
                <a:solidFill>
                  <a:srgbClr val="FF0000"/>
                </a:solidFill>
              </a:rPr>
              <a:t>Ongelijkheid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3962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968828" y="1770063"/>
            <a:ext cx="104036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nl-BE" sz="2400" dirty="0" smtClean="0"/>
          </a:p>
          <a:p>
            <a:r>
              <a:rPr lang="nl-BE" sz="2400" dirty="0" smtClean="0"/>
              <a:t/>
            </a:r>
            <a:br>
              <a:rPr lang="nl-BE" sz="2400" dirty="0" smtClean="0"/>
            </a:b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10" name="Rectangle 3"/>
          <p:cNvSpPr/>
          <p:nvPr/>
        </p:nvSpPr>
        <p:spPr>
          <a:xfrm>
            <a:off x="3326296" y="414211"/>
            <a:ext cx="80461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 smtClean="0">
                <a:solidFill>
                  <a:srgbClr val="FF0000"/>
                </a:solidFill>
              </a:rPr>
              <a:t>2. </a:t>
            </a:r>
            <a:r>
              <a:rPr lang="fr-BE" sz="3200" dirty="0" err="1" smtClean="0">
                <a:solidFill>
                  <a:srgbClr val="FF0000"/>
                </a:solidFill>
              </a:rPr>
              <a:t>Ongelijkheid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Rectangle 2"/>
          <p:cNvSpPr/>
          <p:nvPr/>
        </p:nvSpPr>
        <p:spPr>
          <a:xfrm>
            <a:off x="968827" y="1144835"/>
            <a:ext cx="104036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BE" sz="2400" dirty="0" smtClean="0"/>
              <a:t>Hoger minimumloon = kwestie van rechtvaardigheid</a:t>
            </a: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7535" y="1792800"/>
            <a:ext cx="10510882" cy="48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14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968828" y="1770063"/>
            <a:ext cx="104036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nl-BE" sz="2400" dirty="0" smtClean="0"/>
          </a:p>
          <a:p>
            <a:r>
              <a:rPr lang="nl-BE" sz="2400" dirty="0" smtClean="0"/>
              <a:t/>
            </a:r>
            <a:br>
              <a:rPr lang="nl-BE" sz="2400" dirty="0" smtClean="0"/>
            </a:b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2"/>
          <p:cNvSpPr/>
          <p:nvPr/>
        </p:nvSpPr>
        <p:spPr>
          <a:xfrm>
            <a:off x="968827" y="1699698"/>
            <a:ext cx="104036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BE" sz="2400" dirty="0" smtClean="0"/>
              <a:t>Steeds meer ‘</a:t>
            </a:r>
            <a:r>
              <a:rPr lang="nl-BE" sz="2400" dirty="0" err="1" smtClean="0"/>
              <a:t>working</a:t>
            </a:r>
            <a:r>
              <a:rPr lang="nl-BE" sz="2400" dirty="0" smtClean="0"/>
              <a:t> </a:t>
            </a:r>
            <a:r>
              <a:rPr lang="nl-BE" sz="2400" dirty="0" err="1" smtClean="0"/>
              <a:t>poor</a:t>
            </a:r>
            <a:r>
              <a:rPr lang="nl-BE" sz="2400" dirty="0" smtClean="0"/>
              <a:t>’ </a:t>
            </a: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3" name="Afbeelding 2"/>
          <p:cNvPicPr>
            <a:picLocks noChangeAspect="1"/>
          </p:cNvPicPr>
          <p:nvPr/>
        </p:nvPicPr>
        <p:blipFill rotWithShape="1">
          <a:blip r:embed="rId3"/>
          <a:srcRect l="1435"/>
          <a:stretch/>
        </p:blipFill>
        <p:spPr>
          <a:xfrm>
            <a:off x="2361608" y="2231728"/>
            <a:ext cx="7904046" cy="361876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11" name="Rectangle 3"/>
          <p:cNvSpPr/>
          <p:nvPr/>
        </p:nvSpPr>
        <p:spPr>
          <a:xfrm>
            <a:off x="3326296" y="414211"/>
            <a:ext cx="80461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 smtClean="0">
                <a:solidFill>
                  <a:srgbClr val="FF0000"/>
                </a:solidFill>
              </a:rPr>
              <a:t>2. </a:t>
            </a:r>
            <a:r>
              <a:rPr lang="fr-BE" sz="3200" dirty="0" err="1" smtClean="0">
                <a:solidFill>
                  <a:srgbClr val="FF0000"/>
                </a:solidFill>
              </a:rPr>
              <a:t>Ongelijkheid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491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968828" y="1770063"/>
            <a:ext cx="104036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nl-BE" sz="2400" dirty="0" smtClean="0"/>
          </a:p>
          <a:p>
            <a:r>
              <a:rPr lang="nl-BE" sz="2400" dirty="0" smtClean="0"/>
              <a:t/>
            </a:r>
            <a:br>
              <a:rPr lang="nl-BE" sz="2400" dirty="0" smtClean="0"/>
            </a:b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2"/>
          <p:cNvSpPr/>
          <p:nvPr/>
        </p:nvSpPr>
        <p:spPr>
          <a:xfrm>
            <a:off x="968827" y="1270699"/>
            <a:ext cx="104036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BE" sz="2400" dirty="0" smtClean="0"/>
              <a:t>Laaggeschoolden, belangrijke risicogroep</a:t>
            </a: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0" name="Afbeelding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11" name="Rectangle 3"/>
          <p:cNvSpPr/>
          <p:nvPr/>
        </p:nvSpPr>
        <p:spPr>
          <a:xfrm>
            <a:off x="3326296" y="414211"/>
            <a:ext cx="80461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 smtClean="0">
                <a:solidFill>
                  <a:srgbClr val="FF0000"/>
                </a:solidFill>
              </a:rPr>
              <a:t>2. </a:t>
            </a:r>
            <a:r>
              <a:rPr lang="fr-BE" sz="3200" dirty="0" err="1" smtClean="0">
                <a:solidFill>
                  <a:srgbClr val="FF0000"/>
                </a:solidFill>
              </a:rPr>
              <a:t>Ongelijkheid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8183" y="1918665"/>
            <a:ext cx="6372225" cy="465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12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968828" y="1770063"/>
            <a:ext cx="104036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nl-BE" sz="2400" dirty="0" smtClean="0"/>
          </a:p>
          <a:p>
            <a:r>
              <a:rPr lang="nl-BE" sz="2400" dirty="0" smtClean="0"/>
              <a:t/>
            </a:r>
            <a:br>
              <a:rPr lang="nl-BE" sz="2400" dirty="0" smtClean="0"/>
            </a:b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2"/>
          <p:cNvSpPr/>
          <p:nvPr/>
        </p:nvSpPr>
        <p:spPr>
          <a:xfrm>
            <a:off x="1256286" y="1051684"/>
            <a:ext cx="104036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BE" sz="2400" dirty="0" smtClean="0"/>
              <a:t>Het laatste redmiddel: het leefloon</a:t>
            </a: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10" name="Rectangle 3"/>
          <p:cNvSpPr/>
          <p:nvPr/>
        </p:nvSpPr>
        <p:spPr>
          <a:xfrm>
            <a:off x="3153171" y="414211"/>
            <a:ext cx="82192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 smtClean="0">
                <a:solidFill>
                  <a:srgbClr val="FF0000"/>
                </a:solidFill>
              </a:rPr>
              <a:t>2. </a:t>
            </a:r>
            <a:r>
              <a:rPr lang="fr-BE" sz="3200" dirty="0" err="1" smtClean="0">
                <a:solidFill>
                  <a:srgbClr val="FF0000"/>
                </a:solidFill>
              </a:rPr>
              <a:t>Ongelijkheid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3" name="Afbeelding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008" y="1596007"/>
            <a:ext cx="9508982" cy="5114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98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716901" y="2777769"/>
            <a:ext cx="109582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nl-BE" sz="6000" dirty="0"/>
              <a:t>3</a:t>
            </a:r>
            <a:r>
              <a:rPr lang="nl-BE" sz="6000" dirty="0" smtClean="0"/>
              <a:t>. </a:t>
            </a:r>
            <a:r>
              <a:rPr lang="nl-BE" sz="6000" dirty="0" err="1" smtClean="0"/>
              <a:t>Jobkwaliteit</a:t>
            </a:r>
            <a:endParaRPr lang="fr-BE" sz="6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Rectangle 3"/>
          <p:cNvSpPr/>
          <p:nvPr/>
        </p:nvSpPr>
        <p:spPr>
          <a:xfrm>
            <a:off x="3587900" y="414211"/>
            <a:ext cx="82192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endParaRPr lang="nl-BE" sz="4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3916" y="4315629"/>
            <a:ext cx="1133475" cy="1133475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04221" y="2941332"/>
            <a:ext cx="1455957" cy="2099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661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968828" y="1770063"/>
            <a:ext cx="104036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nl-BE" sz="2400" dirty="0" smtClean="0"/>
          </a:p>
          <a:p>
            <a:r>
              <a:rPr lang="nl-BE" sz="2400" dirty="0" smtClean="0"/>
              <a:t/>
            </a:r>
            <a:br>
              <a:rPr lang="nl-BE" sz="2400" dirty="0" smtClean="0"/>
            </a:b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1" name="Afbeelding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12" name="Rectangle 3"/>
          <p:cNvSpPr/>
          <p:nvPr/>
        </p:nvSpPr>
        <p:spPr>
          <a:xfrm>
            <a:off x="3326296" y="414211"/>
            <a:ext cx="80461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 smtClean="0">
                <a:solidFill>
                  <a:srgbClr val="FF0000"/>
                </a:solidFill>
              </a:rPr>
              <a:t>3. </a:t>
            </a:r>
            <a:r>
              <a:rPr lang="fr-BE" sz="3200" dirty="0" err="1" smtClean="0">
                <a:solidFill>
                  <a:srgbClr val="FF0000"/>
                </a:solidFill>
              </a:rPr>
              <a:t>Jobkwaliteit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364" y="1459809"/>
            <a:ext cx="11291845" cy="5021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540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968828" y="1770063"/>
            <a:ext cx="104036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nl-BE" sz="2400" dirty="0" smtClean="0"/>
          </a:p>
          <a:p>
            <a:r>
              <a:rPr lang="nl-BE" sz="2400" dirty="0" smtClean="0"/>
              <a:t/>
            </a:r>
            <a:br>
              <a:rPr lang="nl-BE" sz="2400" dirty="0" smtClean="0"/>
            </a:b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1" name="Afbeelding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12" name="Rectangle 3"/>
          <p:cNvSpPr/>
          <p:nvPr/>
        </p:nvSpPr>
        <p:spPr>
          <a:xfrm>
            <a:off x="3326296" y="414211"/>
            <a:ext cx="80461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 smtClean="0">
                <a:solidFill>
                  <a:srgbClr val="FF0000"/>
                </a:solidFill>
              </a:rPr>
              <a:t>3. </a:t>
            </a:r>
            <a:r>
              <a:rPr lang="fr-BE" sz="3200" dirty="0" err="1" smtClean="0">
                <a:solidFill>
                  <a:srgbClr val="FF0000"/>
                </a:solidFill>
              </a:rPr>
              <a:t>Jobkwaliteit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7986" y="1266824"/>
            <a:ext cx="9006188" cy="5415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78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968828" y="1770063"/>
            <a:ext cx="104036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nl-BE" sz="2400" dirty="0" smtClean="0"/>
          </a:p>
          <a:p>
            <a:r>
              <a:rPr lang="nl-BE" sz="2400" dirty="0" smtClean="0"/>
              <a:t/>
            </a:r>
            <a:br>
              <a:rPr lang="nl-BE" sz="2400" dirty="0" smtClean="0"/>
            </a:b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1" name="Afbeelding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12" name="Rectangle 3"/>
          <p:cNvSpPr/>
          <p:nvPr/>
        </p:nvSpPr>
        <p:spPr>
          <a:xfrm>
            <a:off x="3326296" y="414211"/>
            <a:ext cx="80461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 smtClean="0">
                <a:solidFill>
                  <a:srgbClr val="FF0000"/>
                </a:solidFill>
              </a:rPr>
              <a:t>3. </a:t>
            </a:r>
            <a:r>
              <a:rPr lang="fr-BE" sz="3200" dirty="0" err="1" smtClean="0">
                <a:solidFill>
                  <a:srgbClr val="FF0000"/>
                </a:solidFill>
              </a:rPr>
              <a:t>Jobkwaliteit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8737" y="1467471"/>
            <a:ext cx="9460482" cy="4946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82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"/>
          <p:cNvSpPr/>
          <p:nvPr/>
        </p:nvSpPr>
        <p:spPr>
          <a:xfrm>
            <a:off x="968828" y="1770063"/>
            <a:ext cx="1040363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l-BE" sz="2800" dirty="0" smtClean="0"/>
              <a:t>evenwicht is zoek</a:t>
            </a:r>
            <a:br>
              <a:rPr lang="nl-BE" sz="2800" dirty="0" smtClean="0"/>
            </a:br>
            <a:endParaRPr lang="nl-BE" sz="28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BE" sz="2800" dirty="0" smtClean="0"/>
              <a:t>eerlijke verloning, deftige contracten, waardige werkomstandigheden: meer kwaliteit, sterk werk</a:t>
            </a:r>
            <a:endParaRPr lang="nl-BE" sz="28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BE" sz="28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BE" sz="2800" dirty="0" smtClean="0"/>
              <a:t>systemen van herverdeling, fiscaliteit en sociale zekerheid verdiepen </a:t>
            </a:r>
          </a:p>
          <a:p>
            <a:r>
              <a:rPr lang="nl-BE" sz="3200" dirty="0" smtClean="0"/>
              <a:t/>
            </a:r>
            <a:br>
              <a:rPr lang="nl-BE" sz="3200" dirty="0" smtClean="0"/>
            </a:b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Rectangle 3"/>
          <p:cNvSpPr/>
          <p:nvPr/>
        </p:nvSpPr>
        <p:spPr>
          <a:xfrm>
            <a:off x="3587900" y="414211"/>
            <a:ext cx="82192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endParaRPr lang="nl-BE" sz="4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11943" y="4565651"/>
            <a:ext cx="742950" cy="70485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94375" y="4933708"/>
            <a:ext cx="742950" cy="70485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94375" y="4298132"/>
            <a:ext cx="742950" cy="704850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5961" y="1582422"/>
            <a:ext cx="1533525" cy="2171700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37146" y="1309738"/>
            <a:ext cx="1685925" cy="124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40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716901" y="2777769"/>
            <a:ext cx="1040363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nl-BE" sz="6600" dirty="0"/>
              <a:t>4</a:t>
            </a:r>
            <a:r>
              <a:rPr lang="nl-BE" sz="6600" dirty="0" smtClean="0"/>
              <a:t>. Sociale Zekerheid</a:t>
            </a:r>
            <a:r>
              <a:rPr lang="nl-BE" sz="5400" dirty="0" smtClean="0"/>
              <a:t/>
            </a:r>
            <a:br>
              <a:rPr lang="nl-BE" sz="5400" dirty="0" smtClean="0"/>
            </a:br>
            <a:endParaRPr lang="fr-BE" sz="5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Rectangle 3"/>
          <p:cNvSpPr/>
          <p:nvPr/>
        </p:nvSpPr>
        <p:spPr>
          <a:xfrm>
            <a:off x="3587900" y="414211"/>
            <a:ext cx="82192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endParaRPr lang="nl-BE" sz="4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5260" y="1268346"/>
            <a:ext cx="1057275" cy="154305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61094" y="3716636"/>
            <a:ext cx="857250" cy="1000125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16430" y="2116436"/>
            <a:ext cx="914400" cy="16002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07670" y="4097930"/>
            <a:ext cx="742950" cy="70485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50620" y="4645750"/>
            <a:ext cx="742950" cy="70485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44950" y="3936649"/>
            <a:ext cx="742950" cy="70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88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968828" y="1770063"/>
            <a:ext cx="104036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nl-BE" sz="2400" dirty="0" smtClean="0"/>
          </a:p>
          <a:p>
            <a:r>
              <a:rPr lang="nl-BE" sz="2400" dirty="0" smtClean="0"/>
              <a:t/>
            </a:r>
            <a:br>
              <a:rPr lang="nl-BE" sz="2400" dirty="0" smtClean="0"/>
            </a:b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Rectangle 3"/>
          <p:cNvSpPr/>
          <p:nvPr/>
        </p:nvSpPr>
        <p:spPr>
          <a:xfrm>
            <a:off x="3153171" y="414211"/>
            <a:ext cx="82192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>
                <a:solidFill>
                  <a:srgbClr val="FF0000"/>
                </a:solidFill>
              </a:rPr>
              <a:t>4</a:t>
            </a:r>
            <a:r>
              <a:rPr lang="fr-BE" sz="3200" dirty="0" smtClean="0">
                <a:solidFill>
                  <a:srgbClr val="FF0000"/>
                </a:solidFill>
              </a:rPr>
              <a:t>. Sociale </a:t>
            </a:r>
            <a:r>
              <a:rPr lang="fr-BE" sz="3200" dirty="0" err="1" smtClean="0">
                <a:solidFill>
                  <a:srgbClr val="FF0000"/>
                </a:solidFill>
              </a:rPr>
              <a:t>zekerheid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0" name="Afbeelding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pic>
        <p:nvPicPr>
          <p:cNvPr id="2" name="Afbeelding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2415" y="1467470"/>
            <a:ext cx="8692271" cy="4800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155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 rotWithShape="1">
          <a:blip r:embed="rId3"/>
          <a:srcRect b="18394"/>
          <a:stretch/>
        </p:blipFill>
        <p:spPr>
          <a:xfrm>
            <a:off x="1186192" y="1933626"/>
            <a:ext cx="9561714" cy="1154131"/>
          </a:xfrm>
          <a:prstGeom prst="rect">
            <a:avLst/>
          </a:prstGeom>
        </p:spPr>
      </p:pic>
      <p:sp>
        <p:nvSpPr>
          <p:cNvPr id="6" name="Rectangle 2"/>
          <p:cNvSpPr/>
          <p:nvPr/>
        </p:nvSpPr>
        <p:spPr>
          <a:xfrm>
            <a:off x="968828" y="1770063"/>
            <a:ext cx="104036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nl-BE" sz="2400" dirty="0" smtClean="0"/>
          </a:p>
          <a:p>
            <a:r>
              <a:rPr lang="nl-BE" sz="2400" dirty="0" smtClean="0"/>
              <a:t/>
            </a:r>
            <a:br>
              <a:rPr lang="nl-BE" sz="2400" dirty="0" smtClean="0"/>
            </a:b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2"/>
          <p:cNvSpPr/>
          <p:nvPr/>
        </p:nvSpPr>
        <p:spPr>
          <a:xfrm>
            <a:off x="1186192" y="1389929"/>
            <a:ext cx="104036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BE" sz="2400" dirty="0"/>
              <a:t>Burn-out en andere </a:t>
            </a:r>
            <a:r>
              <a:rPr lang="nl-BE" sz="2400" dirty="0" smtClean="0"/>
              <a:t>ziektebeelden</a:t>
            </a:r>
            <a:r>
              <a:rPr lang="nl-BE" sz="2400" dirty="0"/>
              <a:t> </a:t>
            </a:r>
            <a:r>
              <a:rPr lang="nl-BE" sz="2400" dirty="0" smtClean="0"/>
              <a:t>pieken</a:t>
            </a: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3782" y="3052424"/>
            <a:ext cx="5986533" cy="3665575"/>
          </a:xfrm>
          <a:prstGeom prst="rect">
            <a:avLst/>
          </a:prstGeom>
        </p:spPr>
      </p:pic>
      <p:sp>
        <p:nvSpPr>
          <p:cNvPr id="10" name="Ovaal 9"/>
          <p:cNvSpPr/>
          <p:nvPr/>
        </p:nvSpPr>
        <p:spPr>
          <a:xfrm>
            <a:off x="9523686" y="1933626"/>
            <a:ext cx="1024332" cy="107731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11" name="Afbeelding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13" name="Rectangle 3"/>
          <p:cNvSpPr/>
          <p:nvPr/>
        </p:nvSpPr>
        <p:spPr>
          <a:xfrm>
            <a:off x="3153171" y="414211"/>
            <a:ext cx="82192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>
                <a:solidFill>
                  <a:srgbClr val="FF0000"/>
                </a:solidFill>
              </a:rPr>
              <a:t>4</a:t>
            </a:r>
            <a:r>
              <a:rPr lang="fr-BE" sz="3200" dirty="0" smtClean="0">
                <a:solidFill>
                  <a:srgbClr val="FF0000"/>
                </a:solidFill>
              </a:rPr>
              <a:t>. Sociale </a:t>
            </a:r>
            <a:r>
              <a:rPr lang="fr-BE" sz="3200" dirty="0" err="1" smtClean="0">
                <a:solidFill>
                  <a:srgbClr val="FF0000"/>
                </a:solidFill>
              </a:rPr>
              <a:t>zekerheid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3403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783090" y="1704925"/>
            <a:ext cx="104036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nl-BE" sz="2400" dirty="0" smtClean="0"/>
          </a:p>
          <a:p>
            <a:r>
              <a:rPr lang="nl-BE" sz="2400" dirty="0" smtClean="0"/>
              <a:t/>
            </a:r>
            <a:br>
              <a:rPr lang="nl-BE" sz="2400" dirty="0" smtClean="0"/>
            </a:b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Rectangle 2"/>
          <p:cNvSpPr/>
          <p:nvPr/>
        </p:nvSpPr>
        <p:spPr>
          <a:xfrm>
            <a:off x="1115008" y="1344890"/>
            <a:ext cx="93808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BE" sz="2400" dirty="0" smtClean="0"/>
              <a:t>Zoals eerder gesteld qua armoede: de </a:t>
            </a:r>
            <a:r>
              <a:rPr lang="nl-BE" sz="2400" dirty="0"/>
              <a:t>alarmlichten knipperen</a:t>
            </a: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4"/>
          <a:srcRect l="3220" t="2961" b="3646"/>
          <a:stretch/>
        </p:blipFill>
        <p:spPr>
          <a:xfrm>
            <a:off x="2862469" y="1933626"/>
            <a:ext cx="6562258" cy="4524583"/>
          </a:xfrm>
          <a:prstGeom prst="rect">
            <a:avLst/>
          </a:prstGeom>
        </p:spPr>
      </p:pic>
      <p:sp>
        <p:nvSpPr>
          <p:cNvPr id="13" name="Rectangle 3"/>
          <p:cNvSpPr/>
          <p:nvPr/>
        </p:nvSpPr>
        <p:spPr>
          <a:xfrm>
            <a:off x="3153171" y="414211"/>
            <a:ext cx="82192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>
                <a:solidFill>
                  <a:srgbClr val="FF0000"/>
                </a:solidFill>
              </a:rPr>
              <a:t>4</a:t>
            </a:r>
            <a:r>
              <a:rPr lang="fr-BE" sz="3200" dirty="0" smtClean="0">
                <a:solidFill>
                  <a:srgbClr val="FF0000"/>
                </a:solidFill>
              </a:rPr>
              <a:t>. Sociale </a:t>
            </a:r>
            <a:r>
              <a:rPr lang="fr-BE" sz="3200" dirty="0" err="1" smtClean="0">
                <a:solidFill>
                  <a:srgbClr val="FF0000"/>
                </a:solidFill>
              </a:rPr>
              <a:t>zekerheid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6690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968828" y="1770063"/>
            <a:ext cx="104036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nl-BE" sz="2400" dirty="0" smtClean="0"/>
          </a:p>
          <a:p>
            <a:r>
              <a:rPr lang="nl-BE" sz="2400" dirty="0" smtClean="0"/>
              <a:t/>
            </a:r>
            <a:br>
              <a:rPr lang="nl-BE" sz="2400" dirty="0" smtClean="0"/>
            </a:b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2"/>
          <p:cNvSpPr/>
          <p:nvPr/>
        </p:nvSpPr>
        <p:spPr>
          <a:xfrm>
            <a:off x="1322547" y="1594097"/>
            <a:ext cx="104036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BE" sz="2400" dirty="0" smtClean="0"/>
              <a:t>Moeilijke toegang tot gezondheidszorg</a:t>
            </a: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10" name="Rectangle 3"/>
          <p:cNvSpPr/>
          <p:nvPr/>
        </p:nvSpPr>
        <p:spPr>
          <a:xfrm>
            <a:off x="3153171" y="414211"/>
            <a:ext cx="82192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>
                <a:solidFill>
                  <a:srgbClr val="FF0000"/>
                </a:solidFill>
              </a:rPr>
              <a:t>4</a:t>
            </a:r>
            <a:r>
              <a:rPr lang="fr-BE" sz="3200" dirty="0" smtClean="0">
                <a:solidFill>
                  <a:srgbClr val="FF0000"/>
                </a:solidFill>
              </a:rPr>
              <a:t>. Sociale </a:t>
            </a:r>
            <a:r>
              <a:rPr lang="fr-BE" sz="3200" dirty="0" err="1" smtClean="0">
                <a:solidFill>
                  <a:srgbClr val="FF0000"/>
                </a:solidFill>
              </a:rPr>
              <a:t>zekerheid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4"/>
          <a:srcRect b="13654"/>
          <a:stretch/>
        </p:blipFill>
        <p:spPr>
          <a:xfrm>
            <a:off x="2141568" y="2055762"/>
            <a:ext cx="7921671" cy="4016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699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/>
          <p:nvPr/>
        </p:nvSpPr>
        <p:spPr>
          <a:xfrm>
            <a:off x="1057130" y="1416454"/>
            <a:ext cx="104036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BE" sz="2400" dirty="0" smtClean="0"/>
              <a:t>Bijna alle sociale minima liggen onder de </a:t>
            </a:r>
            <a:r>
              <a:rPr lang="nl-BE" sz="2400" dirty="0"/>
              <a:t>armoedegrens</a:t>
            </a: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10" name="Rectangle 3"/>
          <p:cNvSpPr/>
          <p:nvPr/>
        </p:nvSpPr>
        <p:spPr>
          <a:xfrm>
            <a:off x="3153171" y="414211"/>
            <a:ext cx="82192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>
                <a:solidFill>
                  <a:srgbClr val="FF0000"/>
                </a:solidFill>
              </a:rPr>
              <a:t>4</a:t>
            </a:r>
            <a:r>
              <a:rPr lang="fr-BE" sz="3200" dirty="0" smtClean="0">
                <a:solidFill>
                  <a:srgbClr val="FF0000"/>
                </a:solidFill>
              </a:rPr>
              <a:t>. Sociale </a:t>
            </a:r>
            <a:r>
              <a:rPr lang="fr-BE" sz="3200" dirty="0" err="1" smtClean="0">
                <a:solidFill>
                  <a:srgbClr val="FF0000"/>
                </a:solidFill>
              </a:rPr>
              <a:t>zekerheid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4"/>
          <a:srcRect l="2189" r="9034"/>
          <a:stretch/>
        </p:blipFill>
        <p:spPr>
          <a:xfrm>
            <a:off x="1197407" y="1987826"/>
            <a:ext cx="8653429" cy="4765306"/>
          </a:xfrm>
          <a:prstGeom prst="rect">
            <a:avLst/>
          </a:prstGeom>
        </p:spPr>
      </p:pic>
      <p:sp>
        <p:nvSpPr>
          <p:cNvPr id="4" name="PIJL-RECHTS 3"/>
          <p:cNvSpPr/>
          <p:nvPr/>
        </p:nvSpPr>
        <p:spPr>
          <a:xfrm rot="5400000">
            <a:off x="9088910" y="1904526"/>
            <a:ext cx="604750" cy="535901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87811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968828" y="1770063"/>
            <a:ext cx="104036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nl-BE" sz="2400" dirty="0" smtClean="0"/>
          </a:p>
          <a:p>
            <a:r>
              <a:rPr lang="nl-BE" sz="2400" dirty="0" smtClean="0"/>
              <a:t/>
            </a:r>
            <a:br>
              <a:rPr lang="nl-BE" sz="2400" dirty="0" smtClean="0"/>
            </a:b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2"/>
          <p:cNvSpPr/>
          <p:nvPr/>
        </p:nvSpPr>
        <p:spPr>
          <a:xfrm>
            <a:off x="1309295" y="1308398"/>
            <a:ext cx="104036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BE" sz="2400" b="1" dirty="0" smtClean="0"/>
              <a:t>Onzekere financiering: problemen</a:t>
            </a:r>
            <a:endParaRPr lang="fr-BE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1309295" y="1956364"/>
            <a:ext cx="878886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l-BE" sz="2400" dirty="0" smtClean="0"/>
              <a:t>geen </a:t>
            </a:r>
            <a:r>
              <a:rPr lang="nl-BE" sz="2400" dirty="0"/>
              <a:t>bijdragen op eerste </a:t>
            </a:r>
            <a:r>
              <a:rPr lang="nl-BE" sz="2400" dirty="0" smtClean="0"/>
              <a:t>aanwerving</a:t>
            </a:r>
            <a:r>
              <a:rPr lang="fr-BE" sz="2000" dirty="0" smtClean="0"/>
              <a:t/>
            </a:r>
            <a:br>
              <a:rPr lang="fr-BE" sz="2000" dirty="0" smtClean="0"/>
            </a:br>
            <a:endParaRPr lang="fr-BE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BE" sz="2400" dirty="0" err="1" smtClean="0"/>
              <a:t>verlaagde</a:t>
            </a:r>
            <a:r>
              <a:rPr lang="fr-BE" sz="2400" dirty="0" smtClean="0"/>
              <a:t> </a:t>
            </a:r>
            <a:r>
              <a:rPr lang="nl-BE" sz="2400" dirty="0"/>
              <a:t>patronale sociale bijdragen van 32,4 naar 25% </a:t>
            </a:r>
            <a:r>
              <a:rPr lang="nl-BE" sz="2000" dirty="0" smtClean="0"/>
              <a:t/>
            </a:r>
            <a:br>
              <a:rPr lang="nl-BE" sz="2000" dirty="0" smtClean="0"/>
            </a:br>
            <a:endParaRPr lang="nl-BE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BE" sz="2400" dirty="0" smtClean="0"/>
              <a:t>bijdragenverminderingen </a:t>
            </a:r>
            <a:r>
              <a:rPr lang="nl-BE" sz="2400" dirty="0"/>
              <a:t>en loonsubsidies swingen de pan </a:t>
            </a:r>
            <a:r>
              <a:rPr lang="nl-BE" sz="2400" dirty="0" smtClean="0"/>
              <a:t>uit</a:t>
            </a:r>
            <a:br>
              <a:rPr lang="nl-BE" sz="2400" dirty="0" smtClean="0"/>
            </a:br>
            <a:endParaRPr lang="nl-BE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BE" sz="2400" dirty="0"/>
              <a:t>wildgroei statuten zonder normale </a:t>
            </a:r>
            <a:r>
              <a:rPr lang="nl-BE" sz="2400" dirty="0" smtClean="0"/>
              <a:t>bijdragen (flexi-jobs)</a:t>
            </a:r>
            <a:br>
              <a:rPr lang="nl-BE" sz="2400" dirty="0" smtClean="0"/>
            </a:br>
            <a:endParaRPr lang="nl-BE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BE" sz="2400" dirty="0" smtClean="0"/>
              <a:t>voordelen </a:t>
            </a:r>
            <a:r>
              <a:rPr lang="nl-BE" sz="2400" dirty="0"/>
              <a:t>zonder normale bijdragen</a:t>
            </a:r>
            <a:endParaRPr lang="fr-BE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fr-BE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BE" sz="2400" dirty="0"/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10" name="Rectangle 3"/>
          <p:cNvSpPr/>
          <p:nvPr/>
        </p:nvSpPr>
        <p:spPr>
          <a:xfrm>
            <a:off x="3153171" y="414211"/>
            <a:ext cx="82192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>
                <a:solidFill>
                  <a:srgbClr val="FF0000"/>
                </a:solidFill>
              </a:rPr>
              <a:t>4</a:t>
            </a:r>
            <a:r>
              <a:rPr lang="fr-BE" sz="3200" dirty="0" smtClean="0">
                <a:solidFill>
                  <a:srgbClr val="FF0000"/>
                </a:solidFill>
              </a:rPr>
              <a:t>. Sociale </a:t>
            </a:r>
            <a:r>
              <a:rPr lang="fr-BE" sz="3200" dirty="0" err="1" smtClean="0">
                <a:solidFill>
                  <a:srgbClr val="FF0000"/>
                </a:solidFill>
              </a:rPr>
              <a:t>zekerheid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1" name="Afbeelding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28560" y="4740462"/>
            <a:ext cx="1685925" cy="124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979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968828" y="1770063"/>
            <a:ext cx="104036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nl-BE" sz="2400" dirty="0" smtClean="0"/>
          </a:p>
          <a:p>
            <a:r>
              <a:rPr lang="nl-BE" sz="2400" dirty="0" smtClean="0"/>
              <a:t/>
            </a:r>
            <a:br>
              <a:rPr lang="nl-BE" sz="2400" dirty="0" smtClean="0"/>
            </a:b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1115008" y="1122097"/>
            <a:ext cx="93276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400" dirty="0" smtClean="0"/>
              <a:t>Afkalvende bijdragen</a:t>
            </a:r>
            <a:endParaRPr lang="nl-BE" b="1" dirty="0"/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11" name="Rectangle 3"/>
          <p:cNvSpPr/>
          <p:nvPr/>
        </p:nvSpPr>
        <p:spPr>
          <a:xfrm>
            <a:off x="3153171" y="414211"/>
            <a:ext cx="82192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>
                <a:solidFill>
                  <a:srgbClr val="FF0000"/>
                </a:solidFill>
              </a:rPr>
              <a:t>4</a:t>
            </a:r>
            <a:r>
              <a:rPr lang="fr-BE" sz="3200" dirty="0" smtClean="0">
                <a:solidFill>
                  <a:srgbClr val="FF0000"/>
                </a:solidFill>
              </a:rPr>
              <a:t>. Sociale </a:t>
            </a:r>
            <a:r>
              <a:rPr lang="fr-BE" sz="3200" dirty="0" err="1" smtClean="0">
                <a:solidFill>
                  <a:srgbClr val="FF0000"/>
                </a:solidFill>
              </a:rPr>
              <a:t>zekerheid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008" y="1583761"/>
            <a:ext cx="10257453" cy="5072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214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968828" y="1770063"/>
            <a:ext cx="104036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nl-BE" sz="2400" dirty="0" smtClean="0"/>
          </a:p>
          <a:p>
            <a:r>
              <a:rPr lang="nl-BE" sz="2400" dirty="0" smtClean="0"/>
              <a:t/>
            </a:r>
            <a:br>
              <a:rPr lang="nl-BE" sz="2400" dirty="0" smtClean="0"/>
            </a:b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1296043" y="1471961"/>
            <a:ext cx="93276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400" dirty="0" smtClean="0"/>
              <a:t>voordelen zonder normale bijdragen: </a:t>
            </a:r>
            <a:r>
              <a:rPr lang="nl-BE" sz="2000" dirty="0" smtClean="0"/>
              <a:t>zeer ongelijk verdeeld V/M</a:t>
            </a:r>
            <a:endParaRPr lang="nl-BE" b="1" dirty="0"/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008" y="2124464"/>
            <a:ext cx="9128964" cy="396999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11" name="Rectangle 3"/>
          <p:cNvSpPr/>
          <p:nvPr/>
        </p:nvSpPr>
        <p:spPr>
          <a:xfrm>
            <a:off x="3153171" y="414211"/>
            <a:ext cx="82192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>
                <a:solidFill>
                  <a:srgbClr val="FF0000"/>
                </a:solidFill>
              </a:rPr>
              <a:t>4</a:t>
            </a:r>
            <a:r>
              <a:rPr lang="fr-BE" sz="3200" dirty="0" smtClean="0">
                <a:solidFill>
                  <a:srgbClr val="FF0000"/>
                </a:solidFill>
              </a:rPr>
              <a:t>. Sociale </a:t>
            </a:r>
            <a:r>
              <a:rPr lang="fr-BE" sz="3200" dirty="0" err="1" smtClean="0">
                <a:solidFill>
                  <a:srgbClr val="FF0000"/>
                </a:solidFill>
              </a:rPr>
              <a:t>zekerheid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91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968828" y="1770063"/>
            <a:ext cx="104036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nl-BE" sz="2400" dirty="0" smtClean="0"/>
          </a:p>
          <a:p>
            <a:r>
              <a:rPr lang="nl-BE" sz="2400" dirty="0" smtClean="0"/>
              <a:t/>
            </a:r>
            <a:br>
              <a:rPr lang="nl-BE" sz="2400" dirty="0" smtClean="0"/>
            </a:b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2"/>
          <p:cNvSpPr/>
          <p:nvPr/>
        </p:nvSpPr>
        <p:spPr>
          <a:xfrm>
            <a:off x="1243034" y="1491428"/>
            <a:ext cx="104036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BE" sz="2400" b="1" dirty="0" smtClean="0"/>
              <a:t>Onzekere financiering</a:t>
            </a: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7839" y="1935393"/>
            <a:ext cx="7245517" cy="4763425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10" name="Rectangle 3"/>
          <p:cNvSpPr/>
          <p:nvPr/>
        </p:nvSpPr>
        <p:spPr>
          <a:xfrm>
            <a:off x="3153171" y="414211"/>
            <a:ext cx="82192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>
                <a:solidFill>
                  <a:srgbClr val="FF0000"/>
                </a:solidFill>
              </a:rPr>
              <a:t>4</a:t>
            </a:r>
            <a:r>
              <a:rPr lang="fr-BE" sz="3200" dirty="0" smtClean="0">
                <a:solidFill>
                  <a:srgbClr val="FF0000"/>
                </a:solidFill>
              </a:rPr>
              <a:t>. Sociale </a:t>
            </a:r>
            <a:r>
              <a:rPr lang="fr-BE" sz="3200" dirty="0" err="1" smtClean="0">
                <a:solidFill>
                  <a:srgbClr val="FF0000"/>
                </a:solidFill>
              </a:rPr>
              <a:t>zekerheid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6895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968828" y="1770063"/>
            <a:ext cx="104036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nl-BE" sz="2400" dirty="0" smtClean="0"/>
          </a:p>
          <a:p>
            <a:r>
              <a:rPr lang="nl-BE" sz="2400" dirty="0" smtClean="0"/>
              <a:t/>
            </a:r>
            <a:br>
              <a:rPr lang="nl-BE" sz="2400" dirty="0" smtClean="0"/>
            </a:b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1309295" y="2231728"/>
            <a:ext cx="9607521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l-BE" sz="2400" dirty="0" smtClean="0"/>
              <a:t>Tekort in 2021 van ruim </a:t>
            </a:r>
            <a:r>
              <a:rPr lang="nl-BE" sz="2400" dirty="0"/>
              <a:t>3,5 </a:t>
            </a:r>
            <a:r>
              <a:rPr lang="nl-BE" sz="2400" dirty="0" smtClean="0"/>
              <a:t>miljard - tegen </a:t>
            </a:r>
            <a:r>
              <a:rPr lang="nl-BE" sz="2400" dirty="0"/>
              <a:t>2024 </a:t>
            </a:r>
            <a:r>
              <a:rPr lang="nl-BE" sz="2400" dirty="0" smtClean="0"/>
              <a:t>6,4 miljard, </a:t>
            </a:r>
            <a:br>
              <a:rPr lang="nl-BE" sz="2400" dirty="0" smtClean="0"/>
            </a:br>
            <a:r>
              <a:rPr lang="nl-BE" sz="2400" dirty="0" smtClean="0"/>
              <a:t>vanaf </a:t>
            </a:r>
            <a:r>
              <a:rPr lang="nl-BE" sz="2400" dirty="0"/>
              <a:t>2021 is immers geen evenwichtsdotatie </a:t>
            </a:r>
            <a:r>
              <a:rPr lang="nl-BE" sz="2400" dirty="0" smtClean="0"/>
              <a:t>meer</a:t>
            </a:r>
            <a:br>
              <a:rPr lang="nl-BE" sz="2400" dirty="0" smtClean="0"/>
            </a:br>
            <a:endParaRPr lang="nl-BE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BE" sz="2400" dirty="0" smtClean="0">
                <a:solidFill>
                  <a:srgbClr val="FF0000"/>
                </a:solidFill>
              </a:rPr>
              <a:t>#</a:t>
            </a:r>
            <a:r>
              <a:rPr lang="nl-BE" sz="2400" dirty="0" err="1" smtClean="0">
                <a:solidFill>
                  <a:srgbClr val="FF0000"/>
                </a:solidFill>
              </a:rPr>
              <a:t>AltijdBeschermd</a:t>
            </a:r>
            <a:r>
              <a:rPr lang="nl-BE" sz="2400" dirty="0" smtClean="0"/>
              <a:t> is onmogelijk als werkgevers via fiscale en sociale hocus pocus en met groeten van de federale regering kunnen vermijden de sociale zekerheid te spekken</a:t>
            </a:r>
            <a:br>
              <a:rPr lang="nl-BE" sz="2400" dirty="0" smtClean="0"/>
            </a:br>
            <a:endParaRPr lang="nl-BE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BE" sz="2400" dirty="0" smtClean="0"/>
              <a:t>Efficiënt beheer? Ja. Maar vooral kijken naar inkomsten</a:t>
            </a:r>
            <a:endParaRPr lang="nl-BE" sz="2000" b="1" dirty="0"/>
          </a:p>
          <a:p>
            <a:endParaRPr lang="nl-BE" b="1" dirty="0"/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10" name="Rectangle 3"/>
          <p:cNvSpPr/>
          <p:nvPr/>
        </p:nvSpPr>
        <p:spPr>
          <a:xfrm>
            <a:off x="3153171" y="414211"/>
            <a:ext cx="82192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>
                <a:solidFill>
                  <a:srgbClr val="FF0000"/>
                </a:solidFill>
              </a:rPr>
              <a:t>4</a:t>
            </a:r>
            <a:r>
              <a:rPr lang="fr-BE" sz="3200" dirty="0" smtClean="0">
                <a:solidFill>
                  <a:srgbClr val="FF0000"/>
                </a:solidFill>
              </a:rPr>
              <a:t>. Sociale </a:t>
            </a:r>
            <a:r>
              <a:rPr lang="fr-BE" sz="3200" dirty="0" err="1" smtClean="0">
                <a:solidFill>
                  <a:srgbClr val="FF0000"/>
                </a:solidFill>
              </a:rPr>
              <a:t>zekerheid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 rotWithShape="1">
          <a:blip r:embed="rId4"/>
          <a:srcRect t="7025"/>
          <a:stretch/>
        </p:blipFill>
        <p:spPr>
          <a:xfrm>
            <a:off x="9659294" y="4243387"/>
            <a:ext cx="914400" cy="1487785"/>
          </a:xfrm>
          <a:prstGeom prst="rect">
            <a:avLst/>
          </a:prstGeom>
        </p:spPr>
      </p:pic>
      <p:sp>
        <p:nvSpPr>
          <p:cNvPr id="11" name="Rectangle 2"/>
          <p:cNvSpPr/>
          <p:nvPr/>
        </p:nvSpPr>
        <p:spPr>
          <a:xfrm>
            <a:off x="1243034" y="1491428"/>
            <a:ext cx="104036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BE" sz="2400" dirty="0" smtClean="0"/>
              <a:t>Tekort</a:t>
            </a:r>
            <a:endParaRPr lang="fr-BE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633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/>
          <p:cNvSpPr txBox="1"/>
          <p:nvPr/>
        </p:nvSpPr>
        <p:spPr>
          <a:xfrm>
            <a:off x="1641089" y="2365753"/>
            <a:ext cx="9607521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nl-BE" sz="2400" dirty="0" smtClean="0"/>
              <a:t>Meer </a:t>
            </a:r>
            <a:r>
              <a:rPr lang="nl-BE" sz="2400" dirty="0"/>
              <a:t>volwaardige jobs voor meer </a:t>
            </a:r>
            <a:r>
              <a:rPr lang="nl-BE" sz="2400" dirty="0" smtClean="0"/>
              <a:t>bijdragen</a:t>
            </a:r>
            <a:br>
              <a:rPr lang="nl-BE" sz="2400" dirty="0" smtClean="0"/>
            </a:br>
            <a:endParaRPr lang="nl-BE" sz="2400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nl-BE" sz="2400" dirty="0"/>
              <a:t>Investeren </a:t>
            </a:r>
            <a:r>
              <a:rPr lang="nl-BE" sz="2400" dirty="0" smtClean="0"/>
              <a:t>– geactualiseerde financiering</a:t>
            </a:r>
            <a:br>
              <a:rPr lang="nl-BE" sz="2400" dirty="0" smtClean="0"/>
            </a:br>
            <a:endParaRPr lang="nl-BE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nl-BE" sz="2400" dirty="0" smtClean="0"/>
              <a:t>Alle </a:t>
            </a:r>
            <a:r>
              <a:rPr lang="nl-BE" sz="2400" dirty="0"/>
              <a:t>inkomens doen bijdragen – extra financiering grote vermogens</a:t>
            </a:r>
            <a:br>
              <a:rPr lang="nl-BE" sz="2400" dirty="0"/>
            </a:br>
            <a:endParaRPr lang="nl-BE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nl-BE" sz="2400" dirty="0"/>
              <a:t>Strijden tegen loon- en </a:t>
            </a:r>
            <a:r>
              <a:rPr lang="nl-BE" sz="2400" dirty="0" smtClean="0"/>
              <a:t>bijdragefraude </a:t>
            </a:r>
          </a:p>
          <a:p>
            <a:endParaRPr lang="nl-BE" b="1" dirty="0"/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10" name="Rectangle 3"/>
          <p:cNvSpPr/>
          <p:nvPr/>
        </p:nvSpPr>
        <p:spPr>
          <a:xfrm>
            <a:off x="3153171" y="414211"/>
            <a:ext cx="82192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>
                <a:solidFill>
                  <a:srgbClr val="FF0000"/>
                </a:solidFill>
              </a:rPr>
              <a:t>4</a:t>
            </a:r>
            <a:r>
              <a:rPr lang="fr-BE" sz="3200" dirty="0" smtClean="0">
                <a:solidFill>
                  <a:srgbClr val="FF0000"/>
                </a:solidFill>
              </a:rPr>
              <a:t>. Sociale </a:t>
            </a:r>
            <a:r>
              <a:rPr lang="fr-BE" sz="3200" dirty="0" err="1" smtClean="0">
                <a:solidFill>
                  <a:srgbClr val="FF0000"/>
                </a:solidFill>
              </a:rPr>
              <a:t>zekerheid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Rectangle 2"/>
          <p:cNvSpPr/>
          <p:nvPr/>
        </p:nvSpPr>
        <p:spPr>
          <a:xfrm>
            <a:off x="1243034" y="1491428"/>
            <a:ext cx="104036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BE" sz="2400" b="1" dirty="0" smtClean="0"/>
              <a:t>Structurele oplossingen</a:t>
            </a:r>
            <a:endParaRPr lang="fr-BE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3" name="Afbeelding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40458" y="2801522"/>
            <a:ext cx="742950" cy="704850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75257" y="2133562"/>
            <a:ext cx="742950" cy="70485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 rotWithShape="1">
          <a:blip r:embed="rId5"/>
          <a:srcRect l="34029" t="5182" b="11101"/>
          <a:stretch/>
        </p:blipFill>
        <p:spPr>
          <a:xfrm>
            <a:off x="6081919" y="4887496"/>
            <a:ext cx="1728788" cy="665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231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716901" y="2777769"/>
            <a:ext cx="1040363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nl-BE" sz="6600" dirty="0" smtClean="0"/>
              <a:t>5. Fiscaliteit</a:t>
            </a:r>
            <a:r>
              <a:rPr lang="nl-BE" sz="5400" dirty="0" smtClean="0"/>
              <a:t/>
            </a:r>
            <a:br>
              <a:rPr lang="nl-BE" sz="5400" dirty="0" smtClean="0"/>
            </a:br>
            <a:endParaRPr lang="fr-BE" sz="5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Rectangle 3"/>
          <p:cNvSpPr/>
          <p:nvPr/>
        </p:nvSpPr>
        <p:spPr>
          <a:xfrm>
            <a:off x="3587900" y="414211"/>
            <a:ext cx="82192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endParaRPr lang="nl-BE" sz="4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7670" y="4097930"/>
            <a:ext cx="742950" cy="70485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9145" y="3621855"/>
            <a:ext cx="742950" cy="70485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950" y="3936649"/>
            <a:ext cx="742950" cy="704850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 rotWithShape="1">
          <a:blip r:embed="rId5"/>
          <a:srcRect l="34029" t="5182" b="11101"/>
          <a:stretch/>
        </p:blipFill>
        <p:spPr>
          <a:xfrm>
            <a:off x="6466232" y="1311965"/>
            <a:ext cx="3586446" cy="1379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610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10" name="Rectangle 3"/>
          <p:cNvSpPr/>
          <p:nvPr/>
        </p:nvSpPr>
        <p:spPr>
          <a:xfrm>
            <a:off x="3153171" y="414211"/>
            <a:ext cx="82192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 smtClean="0">
                <a:solidFill>
                  <a:srgbClr val="FF0000"/>
                </a:solidFill>
              </a:rPr>
              <a:t>5. </a:t>
            </a:r>
            <a:r>
              <a:rPr lang="fr-BE" sz="3200" dirty="0" err="1" smtClean="0">
                <a:solidFill>
                  <a:srgbClr val="FF0000"/>
                </a:solidFill>
              </a:rPr>
              <a:t>Fiscaliteit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192" y="2257424"/>
            <a:ext cx="11555809" cy="3056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549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10" name="Rectangle 3"/>
          <p:cNvSpPr/>
          <p:nvPr/>
        </p:nvSpPr>
        <p:spPr>
          <a:xfrm>
            <a:off x="3153171" y="414211"/>
            <a:ext cx="82192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 smtClean="0">
                <a:solidFill>
                  <a:srgbClr val="FF0000"/>
                </a:solidFill>
              </a:rPr>
              <a:t>5. </a:t>
            </a:r>
            <a:r>
              <a:rPr lang="fr-BE" sz="3200" dirty="0" err="1" smtClean="0">
                <a:solidFill>
                  <a:srgbClr val="FF0000"/>
                </a:solidFill>
              </a:rPr>
              <a:t>Fiscaliteit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3" name="Afbeelding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6679" y="1122097"/>
            <a:ext cx="9462052" cy="5649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490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716901" y="2777769"/>
            <a:ext cx="1040363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nl-BE" sz="6600" dirty="0"/>
              <a:t>6</a:t>
            </a:r>
            <a:r>
              <a:rPr lang="nl-BE" sz="6600" dirty="0" smtClean="0"/>
              <a:t>. Duurzaam samenleven</a:t>
            </a:r>
            <a:r>
              <a:rPr lang="nl-BE" sz="5400" dirty="0" smtClean="0"/>
              <a:t/>
            </a:r>
            <a:br>
              <a:rPr lang="nl-BE" sz="5400" dirty="0" smtClean="0"/>
            </a:br>
            <a:endParaRPr lang="fr-BE" sz="5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Rectangle 3"/>
          <p:cNvSpPr/>
          <p:nvPr/>
        </p:nvSpPr>
        <p:spPr>
          <a:xfrm>
            <a:off x="3587900" y="414211"/>
            <a:ext cx="82192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endParaRPr lang="nl-BE" sz="4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7670" y="4097930"/>
            <a:ext cx="742950" cy="70485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9145" y="3621855"/>
            <a:ext cx="742950" cy="70485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950" y="3936649"/>
            <a:ext cx="742950" cy="704850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 rotWithShape="1">
          <a:blip r:embed="rId5"/>
          <a:srcRect l="34029" t="5182" b="11101"/>
          <a:stretch/>
        </p:blipFill>
        <p:spPr>
          <a:xfrm>
            <a:off x="6466232" y="1311965"/>
            <a:ext cx="3586446" cy="1379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641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10" name="Rectangle 3"/>
          <p:cNvSpPr/>
          <p:nvPr/>
        </p:nvSpPr>
        <p:spPr>
          <a:xfrm>
            <a:off x="3431466" y="0"/>
            <a:ext cx="82192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 smtClean="0">
                <a:solidFill>
                  <a:srgbClr val="FF0000"/>
                </a:solidFill>
              </a:rPr>
              <a:t>5. </a:t>
            </a:r>
            <a:r>
              <a:rPr lang="fr-BE" sz="3200" dirty="0" err="1" smtClean="0">
                <a:solidFill>
                  <a:srgbClr val="FF0000"/>
                </a:solidFill>
              </a:rPr>
              <a:t>Duurzaam</a:t>
            </a:r>
            <a:r>
              <a:rPr lang="fr-BE" sz="3200" dirty="0" smtClean="0">
                <a:solidFill>
                  <a:srgbClr val="FF0000"/>
                </a:solidFill>
              </a:rPr>
              <a:t> </a:t>
            </a:r>
            <a:r>
              <a:rPr lang="fr-BE" sz="3200" dirty="0" err="1" smtClean="0">
                <a:solidFill>
                  <a:srgbClr val="FF0000"/>
                </a:solidFill>
              </a:rPr>
              <a:t>samenleven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3" name="Afbeelding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6162" y="958534"/>
            <a:ext cx="8999073" cy="5595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1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5274"/>
            <a:ext cx="1259632" cy="753260"/>
          </a:xfrm>
          <a:prstGeom prst="rect">
            <a:avLst/>
          </a:prstGeom>
        </p:spPr>
      </p:pic>
      <p:sp>
        <p:nvSpPr>
          <p:cNvPr id="10" name="Rectangle 3"/>
          <p:cNvSpPr/>
          <p:nvPr/>
        </p:nvSpPr>
        <p:spPr>
          <a:xfrm>
            <a:off x="3431466" y="0"/>
            <a:ext cx="82192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BE" sz="4000" b="1" dirty="0" smtClean="0">
                <a:solidFill>
                  <a:srgbClr val="FF0000"/>
                </a:solidFill>
              </a:rPr>
              <a:t>		</a:t>
            </a:r>
            <a:r>
              <a:rPr lang="fr-BE" sz="3200" dirty="0" smtClean="0">
                <a:solidFill>
                  <a:srgbClr val="FF0000"/>
                </a:solidFill>
              </a:rPr>
              <a:t>5. </a:t>
            </a:r>
            <a:r>
              <a:rPr lang="fr-BE" sz="3200" dirty="0" err="1" smtClean="0">
                <a:solidFill>
                  <a:srgbClr val="FF0000"/>
                </a:solidFill>
              </a:rPr>
              <a:t>Duurzaam</a:t>
            </a:r>
            <a:r>
              <a:rPr lang="fr-BE" sz="3200" dirty="0" smtClean="0">
                <a:solidFill>
                  <a:srgbClr val="FF0000"/>
                </a:solidFill>
              </a:rPr>
              <a:t> </a:t>
            </a:r>
            <a:r>
              <a:rPr lang="fr-BE" sz="3200" dirty="0" err="1" smtClean="0">
                <a:solidFill>
                  <a:srgbClr val="FF0000"/>
                </a:solidFill>
              </a:rPr>
              <a:t>samenleven</a:t>
            </a:r>
            <a:endParaRPr lang="nl-BE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7564" y="1655325"/>
            <a:ext cx="9166941" cy="5039285"/>
          </a:xfrm>
          <a:prstGeom prst="rect">
            <a:avLst/>
          </a:prstGeom>
        </p:spPr>
      </p:pic>
      <p:sp>
        <p:nvSpPr>
          <p:cNvPr id="6" name="Tekstvak 5"/>
          <p:cNvSpPr txBox="1"/>
          <p:nvPr/>
        </p:nvSpPr>
        <p:spPr>
          <a:xfrm>
            <a:off x="1527564" y="1013650"/>
            <a:ext cx="93276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400" dirty="0" smtClean="0"/>
              <a:t>Energiearmoede: blijft stijgen</a:t>
            </a:r>
            <a:endParaRPr lang="nl-BE" b="1" dirty="0"/>
          </a:p>
        </p:txBody>
      </p:sp>
    </p:spTree>
    <p:extLst>
      <p:ext uri="{BB962C8B-B14F-4D97-AF65-F5344CB8AC3E}">
        <p14:creationId xmlns:p14="http://schemas.microsoft.com/office/powerpoint/2010/main" val="382923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/>
          <p:nvPr/>
        </p:nvSpPr>
        <p:spPr>
          <a:xfrm>
            <a:off x="721567" y="2272959"/>
            <a:ext cx="1040363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nl-BE" sz="5400" dirty="0" smtClean="0"/>
              <a:t>Bedankt! Vragen?</a:t>
            </a:r>
            <a:endParaRPr lang="nl-BE" sz="5400" dirty="0" smtClean="0">
              <a:solidFill>
                <a:srgbClr val="FF0000"/>
              </a:solidFill>
            </a:endParaRP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51" y="102637"/>
            <a:ext cx="1950098" cy="1166159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3949" y="3196289"/>
            <a:ext cx="1285875" cy="120015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98535" y="1196478"/>
            <a:ext cx="1428995" cy="114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574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2068</TotalTime>
  <Words>213</Words>
  <Application>Microsoft Office PowerPoint</Application>
  <PresentationFormat>Breedbeeld</PresentationFormat>
  <Paragraphs>184</Paragraphs>
  <Slides>41</Slides>
  <Notes>41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41</vt:i4>
      </vt:variant>
    </vt:vector>
  </HeadingPairs>
  <TitlesOfParts>
    <vt:vector size="46" baseType="lpstr">
      <vt:lpstr>Arial</vt:lpstr>
      <vt:lpstr>Calibri</vt:lpstr>
      <vt:lpstr>Calibri Light</vt:lpstr>
      <vt:lpstr>Century Gothic</vt:lpstr>
      <vt:lpstr>Thème Office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>ABVV-FGTB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VINCENT Sabine</dc:creator>
  <cp:lastModifiedBy>NELEN Daan</cp:lastModifiedBy>
  <cp:revision>194</cp:revision>
  <cp:lastPrinted>2019-10-29T13:29:14Z</cp:lastPrinted>
  <dcterms:created xsi:type="dcterms:W3CDTF">2018-10-03T08:31:55Z</dcterms:created>
  <dcterms:modified xsi:type="dcterms:W3CDTF">2019-11-21T10:41:48Z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AdHocReviewCycleID">
    <vt:i4>-1725068107</vt:i4>
  </property>
  <property fmtid="{D5CDD505-2E9C-101B-9397-08002B2CF9AE}" pid="3" name="_NewReviewCycle">
    <vt:lpwstr/>
  </property>
  <property fmtid="{D5CDD505-2E9C-101B-9397-08002B2CF9AE}" pid="4" name="_EmailSubject">
    <vt:lpwstr>Baromètre PPT de présentation sur le site?</vt:lpwstr>
  </property>
  <property fmtid="{D5CDD505-2E9C-101B-9397-08002B2CF9AE}" pid="5" name="_AuthorEmail">
    <vt:lpwstr>Giuseppina.DESIMONE@fgtb.be</vt:lpwstr>
  </property>
  <property fmtid="{D5CDD505-2E9C-101B-9397-08002B2CF9AE}" pid="6" name="_AuthorEmailDisplayName">
    <vt:lpwstr>DESIMONE Giuseppina</vt:lpwstr>
  </property>
  <property fmtid="{D5CDD505-2E9C-101B-9397-08002B2CF9AE}" pid="7" name="_PreviousAdHocReviewCycleID">
    <vt:i4>-1275160190</vt:i4>
  </property>
</Properties>
</file>